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3"/>
  </p:notesMasterIdLst>
  <p:handoutMasterIdLst>
    <p:handoutMasterId r:id="rId64"/>
  </p:handoutMasterIdLst>
  <p:sldIdLst>
    <p:sldId id="256" r:id="rId5"/>
    <p:sldId id="258" r:id="rId6"/>
    <p:sldId id="257" r:id="rId7"/>
    <p:sldId id="259" r:id="rId8"/>
    <p:sldId id="614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312" r:id="rId26"/>
    <p:sldId id="313" r:id="rId27"/>
    <p:sldId id="31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6" r:id="rId36"/>
    <p:sldId id="285" r:id="rId37"/>
    <p:sldId id="62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627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615" r:id="rId59"/>
    <p:sldId id="629" r:id="rId60"/>
    <p:sldId id="311" r:id="rId61"/>
    <p:sldId id="31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8"/>
            <p14:sldId id="257"/>
          </p14:sldIdLst>
        </p14:section>
        <p14:section name="Introduction to Internet" id="{304BE8EA-73D6-485D-9071-45200C3D0827}">
          <p14:sldIdLst>
            <p14:sldId id="259"/>
            <p14:sldId id="614"/>
            <p14:sldId id="260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Packet - Sending and Receiving Data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6"/>
            <p14:sldId id="277"/>
            <p14:sldId id="312"/>
            <p14:sldId id="313"/>
            <p14:sldId id="317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286"/>
            <p14:sldId id="285"/>
            <p14:sldId id="628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627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615"/>
            <p14:sldId id="62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598" autoAdjust="0"/>
  </p:normalViewPr>
  <p:slideViewPr>
    <p:cSldViewPr showGuides="1">
      <p:cViewPr varScale="1">
        <p:scale>
          <a:sx n="62" d="100"/>
          <a:sy n="62" d="100"/>
        </p:scale>
        <p:origin x="548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84" d="100"/>
          <a:sy n="84" d="100"/>
        </p:scale>
        <p:origin x="94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63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256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55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4712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oftuni.org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2" y="43997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marL="0" indent="0" latinLnBrk="0">
              <a:buClr>
                <a:schemeClr val="tx1"/>
              </a:buClr>
              <a:buNone/>
              <a:defRPr sz="2798"/>
            </a:lvl1pPr>
            <a:lvl2pPr marL="609219" marR="0" indent="0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09/10/2024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7201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9345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88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466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94" r:id="rId5"/>
    <p:sldLayoutId id="2147483680" r:id="rId6"/>
    <p:sldLayoutId id="2147483688" r:id="rId7"/>
    <p:sldLayoutId id="2147483684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  <p:sldLayoutId id="2147483695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li.d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submarinecablema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90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85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92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93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88.png"/><Relationship Id="rId14" Type="http://schemas.openxmlformats.org/officeDocument/2006/relationships/hyperlink" Target="https://www.postbank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86300" y="6135603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677885"/>
            <a:ext cx="771119" cy="77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71119" cy="77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29" y="3702003"/>
            <a:ext cx="771119" cy="77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977" y="1566292"/>
            <a:ext cx="2263324" cy="226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4325" y="1257411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23" b="95951" l="6498" r="93062">
                        <a14:foregroundMark x1="11344" y1="28345" x2="15419" y2="36444"/>
                        <a14:foregroundMark x1="8150" y1="66549" x2="8150" y2="66549"/>
                        <a14:foregroundMark x1="6498" y1="32218" x2="16189" y2="40317"/>
                        <a14:foregroundMark x1="8700" y1="64613" x2="26101" y2="52289"/>
                        <a14:foregroundMark x1="42070" y1="54225" x2="55066" y2="43662"/>
                        <a14:foregroundMark x1="55066" y1="43662" x2="60903" y2="24120"/>
                        <a14:foregroundMark x1="52423" y1="36796" x2="75881" y2="58099"/>
                        <a14:foregroundMark x1="87004" y1="69718" x2="35242" y2="73239"/>
                        <a14:foregroundMark x1="46916" y1="95951" x2="46916" y2="94894"/>
                        <a14:foregroundMark x1="47577" y1="92958" x2="47577" y2="92958"/>
                        <a14:foregroundMark x1="91189" y1="73944" x2="91189" y2="73944"/>
                        <a14:foregroundMark x1="91850" y1="93662" x2="91850" y2="93662"/>
                        <a14:foregroundMark x1="93062" y1="69366" x2="93062" y2="69366"/>
                        <a14:foregroundMark x1="33590" y1="7923" x2="33590" y2="7923"/>
                        <a14:foregroundMark x1="15419" y1="46127" x2="52313" y2="49824"/>
                        <a14:foregroundMark x1="52313" y1="49824" x2="55396" y2="49648"/>
                        <a14:foregroundMark x1="16189" y1="34507" x2="49559" y2="32218"/>
                        <a14:foregroundMark x1="49559" y1="32218" x2="50000" y2="32218"/>
                        <a14:foregroundMark x1="18282" y1="19014" x2="46476" y2="24472"/>
                        <a14:foregroundMark x1="46476" y1="24472" x2="50220" y2="20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7" y="3932105"/>
            <a:ext cx="3897193" cy="24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909353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Servers</a:t>
            </a:r>
            <a:r>
              <a:rPr lang="en-US" sz="3200" dirty="0"/>
              <a:t> are the machines that provide services to </a:t>
            </a:r>
            <a:br>
              <a:rPr lang="en-US" sz="3200" dirty="0"/>
            </a:br>
            <a:r>
              <a:rPr lang="en-US" sz="3200" dirty="0"/>
              <a:t>other machines</a:t>
            </a:r>
          </a:p>
          <a:p>
            <a:pPr marL="909353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Clients</a:t>
            </a:r>
            <a:r>
              <a:rPr lang="en-US" sz="3200" dirty="0"/>
              <a:t> are the machines that are used to connect to </a:t>
            </a:r>
            <a:br>
              <a:rPr lang="en-US" sz="3200" dirty="0"/>
            </a:br>
            <a:r>
              <a:rPr lang="en-US" sz="32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96" y="415287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==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identify</a:t>
            </a:r>
            <a:r>
              <a:rPr lang="en-US" sz="3400" dirty="0"/>
              <a:t>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Examples for</a:t>
            </a:r>
            <a:r>
              <a:rPr lang="bg-BG" sz="3400" dirty="0"/>
              <a:t> </a:t>
            </a:r>
            <a:r>
              <a:rPr lang="en-US" sz="3400" dirty="0"/>
              <a:t>standard network protocols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QUIC,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SMTP,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67" y="4371645"/>
            <a:ext cx="2322763" cy="2294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Data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data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</a:t>
            </a:r>
            <a:br>
              <a:rPr lang="bg-BG" sz="3200" dirty="0"/>
            </a:br>
            <a:r>
              <a:rPr lang="en-US" sz="3200" dirty="0"/>
              <a:t>the Internet</a:t>
            </a:r>
          </a:p>
          <a:p>
            <a:r>
              <a:rPr lang="en-US" sz="3200" dirty="0"/>
              <a:t>Every message, file or stream of data is broken down into small chunks,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</a:t>
            </a:r>
            <a:br>
              <a:rPr lang="bg-BG" sz="3200" dirty="0"/>
            </a:br>
            <a:r>
              <a:rPr lang="en-US" sz="3200" dirty="0"/>
              <a:t>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it, called a </a:t>
            </a:r>
            <a:r>
              <a:rPr lang="en-US" sz="3400" b="1" dirty="0">
                <a:solidFill>
                  <a:schemeClr val="bg1"/>
                </a:solidFill>
              </a:rPr>
              <a:t>header</a:t>
            </a:r>
            <a:endParaRPr lang="en-US" sz="3400" dirty="0"/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it is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of the Packets in the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  <a:hlinkClick r:id="rId3" action="ppaction://hlinkfile"/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#csharp-web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32-bits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1000" y="2394000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314661" y="1943855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137557" y="3248089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1766" y="1257411"/>
            <a:ext cx="10129234" cy="5546589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== sequence of 4 three-digit numbers,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6" name="Картина 2">
            <a:extLst>
              <a:ext uri="{FF2B5EF4-FFF2-40B4-BE49-F238E27FC236}">
                <a16:creationId xmlns:a16="http://schemas.microsoft.com/office/drawing/2014/main" id="{0DD57DBB-6B83-47CF-B595-E2907C04D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00" y="1719000"/>
            <a:ext cx="9260000" cy="44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 == IP addressing </a:t>
            </a:r>
            <a:br>
              <a:rPr lang="en-US" dirty="0"/>
            </a:br>
            <a:r>
              <a:rPr lang="en-US" dirty="0"/>
              <a:t>scheme that improves the allocation of IP addresses </a:t>
            </a:r>
          </a:p>
          <a:p>
            <a:r>
              <a:rPr lang="en-US" dirty="0"/>
              <a:t>It replaces the old system based on classes A, B and C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89886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10.0.0.0 – 10.255.255.255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172.16.0.0 – 172.31.255.255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192.168.0.0 –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385856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 uses </a:t>
            </a:r>
            <a:r>
              <a:rPr lang="en-US" sz="3500" b="1" dirty="0">
                <a:solidFill>
                  <a:schemeClr val="bg1"/>
                </a:solidFill>
              </a:rPr>
              <a:t>128 bits</a:t>
            </a:r>
            <a:r>
              <a:rPr lang="en-US" sz="3500" dirty="0"/>
              <a:t> –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These </a:t>
            </a:r>
            <a:r>
              <a:rPr lang="en-US" sz="3500" b="1" dirty="0">
                <a:solidFill>
                  <a:schemeClr val="bg1"/>
                </a:solidFill>
              </a:rPr>
              <a:t>128</a:t>
            </a:r>
            <a:r>
              <a:rPr lang="en-US" sz="3500" dirty="0"/>
              <a:t> bits are organized into eight 16-bit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Each 16-bit block is converted to hexadecimal and it's </a:t>
            </a:r>
            <a:br>
              <a:rPr lang="en-US" sz="3500" dirty="0"/>
            </a:br>
            <a:r>
              <a:rPr lang="en-US" sz="35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Full IPV6 address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bg1"/>
                </a:solidFill>
              </a:rPr>
              <a:t>leading zeros</a:t>
            </a:r>
            <a:r>
              <a:rPr lang="en-US" sz="3500" dirty="0"/>
              <a:t> in </a:t>
            </a: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 can </a:t>
            </a:r>
            <a:br>
              <a:rPr lang="en-US" sz="3500" dirty="0"/>
            </a:br>
            <a:r>
              <a:rPr lang="en-US" sz="3500" dirty="0"/>
              <a:t>usually be left out (not recommended)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1"/>
          <a:stretch/>
        </p:blipFill>
        <p:spPr bwMode="auto">
          <a:xfrm>
            <a:off x="8665672" y="4959000"/>
            <a:ext cx="3505328" cy="185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46" y="1608264"/>
            <a:ext cx="296227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47" y="3328684"/>
            <a:ext cx="2316293" cy="130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: Shape 43"/>
          <p:cNvSpPr/>
          <p:nvPr/>
        </p:nvSpPr>
        <p:spPr>
          <a:xfrm rot="10334677" flipV="1">
            <a:off x="512939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54130" y="3446433"/>
            <a:ext cx="491455" cy="49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3550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519617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53" y="4561773"/>
            <a:ext cx="2256546" cy="69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90266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563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51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522588"/>
              </p:ext>
            </p:extLst>
          </p:nvPr>
        </p:nvGraphicFramePr>
        <p:xfrm>
          <a:off x="141600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Introduction to Internet</a:t>
            </a:r>
            <a:endParaRPr lang="bg-BG" sz="28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Packets – Sending and Receiving Data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Reliability and TCP</a:t>
            </a:r>
            <a:endParaRPr lang="bg-BG" sz="28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</a:t>
            </a:r>
            <a:r>
              <a:rPr lang="en-US" sz="3400" b="1" dirty="0">
                <a:solidFill>
                  <a:schemeClr val="bg1"/>
                </a:solidFill>
              </a:rPr>
              <a:t>all the packets </a:t>
            </a:r>
            <a:r>
              <a:rPr lang="en-US" sz="3400" dirty="0"/>
              <a:t>in a message and </a:t>
            </a:r>
            <a:r>
              <a:rPr lang="en-US" sz="3400" b="1" dirty="0">
                <a:solidFill>
                  <a:schemeClr val="bg1"/>
                </a:solidFill>
              </a:rPr>
              <a:t>checks them</a:t>
            </a:r>
          </a:p>
          <a:p>
            <a:r>
              <a:rPr lang="en-US" sz="3400" dirty="0"/>
              <a:t>Using the header information in each packet, it knows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111" y1="35556" x2="47111" y2="35556"/>
                        <a14:foregroundMark x1="36444" y1="26667" x2="36444" y2="26667"/>
                        <a14:foregroundMark x1="68000" y1="29778" x2="68000" y2="29778"/>
                        <a14:foregroundMark x1="65333" y1="45333" x2="65333" y2="45333"/>
                        <a14:foregroundMark x1="66222" y1="56889" x2="66222" y2="56889"/>
                        <a14:foregroundMark x1="67111" y1="68000" x2="67111" y2="68000"/>
                        <a14:foregroundMark x1="40889" y1="63556" x2="40889" y2="63556"/>
                        <a14:foregroundMark x1="37333" y1="52000" x2="37333" y2="52000"/>
                        <a14:foregroundMark x1="41333" y1="75111" x2="41333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49" y="3728119"/>
            <a:ext cx="2927381" cy="292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verifies</a:t>
            </a:r>
            <a:r>
              <a:rPr lang="en-US" sz="3400" dirty="0"/>
              <a:t> that all the packets are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</a:t>
            </a:r>
            <a:br>
              <a:rPr lang="bg-BG" sz="3400" dirty="0"/>
            </a:br>
            <a:r>
              <a:rPr lang="en-US" sz="3400" dirty="0"/>
              <a:t>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49325" y="1257411"/>
            <a:ext cx="10321675" cy="5546589"/>
          </a:xfrm>
        </p:spPr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5179466"/>
            <a:ext cx="1957706" cy="117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/>
          <p:cNvSpPr/>
          <p:nvPr/>
        </p:nvSpPr>
        <p:spPr bwMode="auto">
          <a:xfrm>
            <a:off x="5216349" y="5966686"/>
            <a:ext cx="3463319" cy="432313"/>
          </a:xfrm>
          <a:prstGeom prst="leftArrow">
            <a:avLst/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395452"/>
            <a:ext cx="738572" cy="73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395452"/>
            <a:ext cx="738572" cy="73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395452"/>
            <a:ext cx="738572" cy="73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473734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5218704"/>
            <a:ext cx="833058" cy="83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555017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519758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871467"/>
            <a:ext cx="1527533" cy="152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is used</a:t>
            </a:r>
            <a:endParaRPr lang="en-US" sz="3400" b="1" dirty="0">
              <a:solidFill>
                <a:schemeClr val="bg1"/>
              </a:solidFill>
            </a:endParaRPr>
          </a:p>
          <a:p>
            <a:pPr marL="456915" lvl="1" indent="-456915"/>
            <a:r>
              <a:rPr lang="en-US" sz="3400" dirty="0"/>
              <a:t>UDP doesn't do excessive reliability 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096" y="4054967"/>
            <a:ext cx="3706641" cy="26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04CBB5CB-0ED0-D578-2202-E5949CB6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185234"/>
            <a:ext cx="11818096" cy="5528766"/>
          </a:xfrm>
        </p:spPr>
        <p:txBody>
          <a:bodyPr>
            <a:normAutofit/>
          </a:bodyPr>
          <a:lstStyle/>
          <a:p>
            <a:pPr marL="457200" lvl="5" indent="-457200">
              <a:lnSpc>
                <a:spcPct val="10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</a:t>
            </a: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== new transport protocol designed for </a:t>
            </a:r>
            <a:r>
              <a:rPr lang="en-US" sz="3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mobile-heavy</a:t>
            </a: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bg-BG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usage</a:t>
            </a:r>
          </a:p>
          <a:p>
            <a:pPr marL="457200" lvl="5" indent="-457200">
              <a:lnSpc>
                <a:spcPct val="10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lang="en-US" sz="3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UDP</a:t>
            </a: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its basis, not TCP</a:t>
            </a:r>
          </a:p>
          <a:p>
            <a:pPr marL="457200" lvl="5" indent="-457200">
              <a:lnSpc>
                <a:spcPct val="10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Packets are encrypted </a:t>
            </a:r>
            <a:r>
              <a:rPr lang="en-US" sz="3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individually</a:t>
            </a:r>
          </a:p>
          <a:p>
            <a:pPr marL="457200" lvl="5" indent="-457200">
              <a:lnSpc>
                <a:spcPct val="10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of supported protocols is </a:t>
            </a:r>
            <a:br>
              <a:rPr lang="bg-BG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part of the initial </a:t>
            </a:r>
            <a:br>
              <a:rPr lang="bg-BG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handshake process</a:t>
            </a: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QUIC Protocol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FC641-6D79-48D9-8BD3-C4FABFCC7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t="11197" r="4800" b="11821"/>
          <a:stretch/>
        </p:blipFill>
        <p:spPr>
          <a:xfrm>
            <a:off x="6995999" y="3967289"/>
            <a:ext cx="4987071" cy="253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7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</a:t>
            </a:r>
            <a:r>
              <a:rPr lang="en-US" sz="3400" b="1" dirty="0">
                <a:solidFill>
                  <a:schemeClr val="bg1"/>
                </a:solidFill>
              </a:rPr>
              <a:t>7 layers</a:t>
            </a:r>
          </a:p>
          <a:p>
            <a:pPr lvl="1"/>
            <a:r>
              <a:rPr lang="en-US" sz="3200" dirty="0"/>
              <a:t> 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 </a:t>
            </a:r>
          </a:p>
          <a:p>
            <a:pPr lvl="1"/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Troubleshooting</a:t>
            </a:r>
          </a:p>
          <a:p>
            <a:pPr lvl="1"/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Communicating</a:t>
            </a:r>
            <a:r>
              <a:rPr lang="en-US" sz="3200" dirty="0"/>
              <a:t> better with technical and non-</a:t>
            </a:r>
            <a:br>
              <a:rPr lang="en-US" sz="3200" dirty="0"/>
            </a:br>
            <a:r>
              <a:rPr lang="en-US" sz="3200" dirty="0"/>
              <a:t> 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2059" y="1494000"/>
            <a:ext cx="7567881" cy="4671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8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Only layer that </a:t>
            </a:r>
            <a:r>
              <a:rPr lang="en-US" b="1" dirty="0">
                <a:solidFill>
                  <a:schemeClr val="bg1"/>
                </a:solidFill>
              </a:rPr>
              <a:t>directly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</a:p>
          <a:p>
            <a:r>
              <a:rPr lang="en-US" dirty="0"/>
              <a:t>Software applications, e.g., </a:t>
            </a:r>
            <a:r>
              <a:rPr lang="en-US" b="1" dirty="0">
                <a:solidFill>
                  <a:schemeClr val="bg1"/>
                </a:solidFill>
              </a:rPr>
              <a:t>web browsers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e-mail clients</a:t>
            </a:r>
            <a:r>
              <a:rPr lang="en-US" dirty="0"/>
              <a:t>, rely directly on its protocols</a:t>
            </a:r>
          </a:p>
          <a:p>
            <a:r>
              <a:rPr lang="en-US" dirty="0"/>
              <a:t>Protocol examples</a:t>
            </a:r>
          </a:p>
          <a:p>
            <a:pPr lvl="1"/>
            <a:r>
              <a:rPr lang="en-US" dirty="0"/>
              <a:t>DNS, FTP, HTTP, SMTP, POP3, IMAP</a:t>
            </a:r>
          </a:p>
          <a:p>
            <a:pPr marL="360363" lvl="1"/>
            <a:r>
              <a:rPr lang="en-US" sz="3398" dirty="0"/>
              <a:t>Most</a:t>
            </a:r>
            <a:r>
              <a:rPr lang="en-US" sz="3398" b="1" dirty="0"/>
              <a:t> </a:t>
            </a:r>
            <a:r>
              <a:rPr lang="en-US" sz="3398" b="1" dirty="0">
                <a:solidFill>
                  <a:schemeClr val="bg1"/>
                </a:solidFill>
              </a:rPr>
              <a:t>important</a:t>
            </a:r>
            <a:r>
              <a:rPr lang="en-US" sz="3398" b="1" dirty="0"/>
              <a:t> </a:t>
            </a:r>
            <a:r>
              <a:rPr lang="en-US" sz="3398" dirty="0"/>
              <a:t>layer for</a:t>
            </a:r>
            <a:br>
              <a:rPr lang="en-US" sz="3398" dirty="0"/>
            </a:br>
            <a:r>
              <a:rPr lang="en-US" sz="3398" b="1" dirty="0">
                <a:solidFill>
                  <a:schemeClr val="bg1"/>
                </a:solidFill>
              </a:rPr>
              <a:t>software engineers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 – 7</a:t>
            </a:r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76" y="4748977"/>
            <a:ext cx="5419554" cy="182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the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Responsible for </a:t>
            </a:r>
            <a:r>
              <a:rPr lang="en-US" sz="3600" b="1" dirty="0">
                <a:solidFill>
                  <a:schemeClr val="bg1"/>
                </a:solidFill>
              </a:rPr>
              <a:t>translation</a:t>
            </a:r>
            <a:r>
              <a:rPr lang="en-US" sz="3600" dirty="0"/>
              <a:t>, </a:t>
            </a:r>
            <a:r>
              <a:rPr lang="en-US" sz="3600" b="1" dirty="0">
                <a:solidFill>
                  <a:schemeClr val="bg1"/>
                </a:solidFill>
              </a:rPr>
              <a:t>encryption</a:t>
            </a:r>
            <a:r>
              <a:rPr lang="en-US" sz="3600" dirty="0"/>
              <a:t>, and </a:t>
            </a:r>
            <a:r>
              <a:rPr lang="en-US" sz="3600" b="1" dirty="0">
                <a:solidFill>
                  <a:schemeClr val="bg1"/>
                </a:solidFill>
              </a:rPr>
              <a:t>compression</a:t>
            </a:r>
            <a:r>
              <a:rPr lang="en-US" sz="3600" dirty="0"/>
              <a:t> </a:t>
            </a:r>
            <a:br>
              <a:rPr lang="bg-BG" sz="3600" dirty="0"/>
            </a:br>
            <a:r>
              <a:rPr lang="en-US" sz="3600" dirty="0"/>
              <a:t>of </a:t>
            </a:r>
            <a:r>
              <a:rPr lang="en-US" sz="3600" b="1" dirty="0">
                <a:solidFill>
                  <a:schemeClr val="bg1"/>
                </a:solidFill>
              </a:rPr>
              <a:t>data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Protocol examples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SSL, TSL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–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00" y="4506471"/>
            <a:ext cx="6192114" cy="2000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Controls the </a:t>
            </a:r>
            <a:r>
              <a:rPr lang="en-US" sz="3200" b="1" dirty="0">
                <a:solidFill>
                  <a:schemeClr val="bg1"/>
                </a:solidFill>
              </a:rPr>
              <a:t>dialogues</a:t>
            </a:r>
            <a:r>
              <a:rPr lang="en-US" sz="3200" dirty="0"/>
              <a:t> (connections) between computers</a:t>
            </a:r>
          </a:p>
          <a:p>
            <a:r>
              <a:rPr lang="en-US" sz="3200" dirty="0"/>
              <a:t>Establishes, manages and terminates </a:t>
            </a:r>
            <a:r>
              <a:rPr lang="en-US" sz="3200" b="1" dirty="0">
                <a:solidFill>
                  <a:schemeClr val="bg1"/>
                </a:solidFill>
              </a:rPr>
              <a:t>connections</a:t>
            </a:r>
            <a:r>
              <a:rPr lang="en-US" sz="3200" dirty="0"/>
              <a:t> between the local and remote application</a:t>
            </a:r>
          </a:p>
          <a:p>
            <a:r>
              <a:rPr lang="en-US" sz="3200" dirty="0"/>
              <a:t>Its services include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authentication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reconnection</a:t>
            </a:r>
            <a:r>
              <a:rPr lang="en-US" sz="3200" dirty="0"/>
              <a:t> after an </a:t>
            </a:r>
            <a:br>
              <a:rPr lang="en-US" sz="3200" dirty="0"/>
            </a:br>
            <a:r>
              <a:rPr lang="en-US" sz="3200" dirty="0"/>
              <a:t>interruption</a:t>
            </a:r>
          </a:p>
          <a:p>
            <a:r>
              <a:rPr lang="en-US" sz="3200" dirty="0"/>
              <a:t>Protocol examples</a:t>
            </a:r>
          </a:p>
          <a:p>
            <a:pPr lvl="1"/>
            <a:r>
              <a:rPr lang="en-US" sz="3000" dirty="0"/>
              <a:t>RPC, PPTP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00" y="3289051"/>
            <a:ext cx="6151855" cy="334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</a:t>
            </a:r>
            <a:r>
              <a:rPr lang="en-GB" b="1" dirty="0">
                <a:solidFill>
                  <a:schemeClr val="bg1"/>
                </a:solidFill>
              </a:rPr>
              <a:t>end-to-end communication </a:t>
            </a:r>
            <a:r>
              <a:rPr lang="en-GB" dirty="0"/>
              <a:t>over a network</a:t>
            </a:r>
          </a:p>
          <a:p>
            <a:r>
              <a:rPr lang="en-US" sz="3600" dirty="0"/>
              <a:t>Transfers data, splitting it into pieces (</a:t>
            </a:r>
            <a:r>
              <a:rPr lang="en-US" sz="3600" b="1" dirty="0">
                <a:solidFill>
                  <a:schemeClr val="bg1"/>
                </a:solidFill>
              </a:rPr>
              <a:t>segments</a:t>
            </a:r>
            <a:r>
              <a:rPr lang="en-US" sz="3600" dirty="0"/>
              <a:t>) </a:t>
            </a:r>
            <a:endParaRPr lang="en-GB" dirty="0"/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Important concept for web </a:t>
            </a:r>
            <a:r>
              <a:rPr lang="en-GB" dirty="0" err="1"/>
              <a:t>devs</a:t>
            </a:r>
            <a:r>
              <a:rPr lang="en-GB" dirty="0"/>
              <a:t> – </a:t>
            </a:r>
            <a:r>
              <a:rPr lang="en-GB" b="1" dirty="0">
                <a:solidFill>
                  <a:schemeClr val="bg1"/>
                </a:solidFill>
              </a:rPr>
              <a:t>port number</a:t>
            </a:r>
          </a:p>
          <a:p>
            <a:r>
              <a:rPr lang="en-GB" dirty="0"/>
              <a:t>Protocol examples – </a:t>
            </a:r>
            <a:r>
              <a:rPr lang="en-GB" sz="3200" b="1" dirty="0">
                <a:solidFill>
                  <a:schemeClr val="bg1"/>
                </a:solidFill>
              </a:rPr>
              <a:t>TCP</a:t>
            </a:r>
            <a:r>
              <a:rPr lang="en-GB" sz="3200" dirty="0"/>
              <a:t>,</a:t>
            </a:r>
            <a:r>
              <a:rPr lang="en-GB" sz="3200" b="1" dirty="0">
                <a:solidFill>
                  <a:schemeClr val="bg1"/>
                </a:solidFill>
              </a:rPr>
              <a:t> QUIC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Transfers </a:t>
            </a:r>
            <a:r>
              <a:rPr lang="en-GB" sz="3400" b="1" dirty="0">
                <a:solidFill>
                  <a:schemeClr val="bg1"/>
                </a:solidFill>
              </a:rPr>
              <a:t>packets</a:t>
            </a:r>
            <a:r>
              <a:rPr lang="en-GB" sz="3400" dirty="0"/>
              <a:t>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</a:t>
            </a:r>
            <a:r>
              <a:rPr lang="en-GB" sz="3200" dirty="0"/>
              <a:t>,</a:t>
            </a:r>
            <a:r>
              <a:rPr lang="en-GB" sz="3200" b="1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IPv6</a:t>
            </a:r>
            <a:r>
              <a:rPr lang="en-GB" sz="3200" dirty="0"/>
              <a:t>,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IPSec</a:t>
            </a:r>
            <a:r>
              <a:rPr lang="en-GB" sz="3200" dirty="0"/>
              <a:t>,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b="1" dirty="0">
                <a:solidFill>
                  <a:schemeClr val="bg1"/>
                </a:solidFill>
              </a:rPr>
              <a:t>ICMP</a:t>
            </a:r>
            <a:r>
              <a:rPr lang="en-GB" sz="3200" dirty="0"/>
              <a:t>,</a:t>
            </a:r>
            <a:r>
              <a:rPr lang="en-GB" sz="3200" b="1" dirty="0">
                <a:solidFill>
                  <a:schemeClr val="bg1"/>
                </a:solidFill>
              </a:rPr>
              <a:t> IGMP</a:t>
            </a:r>
          </a:p>
          <a:p>
            <a:pPr marL="360363" lvl="1">
              <a:buClr>
                <a:schemeClr val="tx1"/>
              </a:buClr>
            </a:pPr>
            <a:r>
              <a:rPr lang="en-GB" sz="3400" dirty="0"/>
              <a:t>Important concept for </a:t>
            </a:r>
            <a:br>
              <a:rPr lang="en-GB" sz="3400" dirty="0"/>
            </a:br>
            <a:r>
              <a:rPr lang="en-GB" sz="3400" dirty="0"/>
              <a:t>web </a:t>
            </a:r>
            <a:r>
              <a:rPr lang="en-GB" sz="3400" dirty="0" err="1"/>
              <a:t>devs</a:t>
            </a:r>
            <a:r>
              <a:rPr lang="en-GB" sz="3400" dirty="0"/>
              <a:t> – </a:t>
            </a:r>
            <a:r>
              <a:rPr lang="en-GB" sz="3400" b="1" dirty="0">
                <a:solidFill>
                  <a:schemeClr val="bg1"/>
                </a:solidFill>
              </a:rPr>
              <a:t>IP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82" y="4628520"/>
            <a:ext cx="5858248" cy="1772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85000" lnSpcReduction="20000"/>
          </a:bodyPr>
          <a:lstStyle/>
          <a:p>
            <a:r>
              <a:rPr lang="en-GB" sz="3800" dirty="0"/>
              <a:t>Provides </a:t>
            </a:r>
            <a:r>
              <a:rPr lang="en-GB" sz="3800" b="1" dirty="0">
                <a:solidFill>
                  <a:schemeClr val="bg1"/>
                </a:solidFill>
              </a:rPr>
              <a:t>node-to-node data transfer</a:t>
            </a:r>
          </a:p>
          <a:p>
            <a:r>
              <a:rPr lang="en-US" sz="3800" dirty="0"/>
              <a:t>The data transferred is split into packets – </a:t>
            </a:r>
            <a:r>
              <a:rPr lang="en-US" sz="3800" b="1" dirty="0">
                <a:solidFill>
                  <a:schemeClr val="bg1"/>
                </a:solidFill>
              </a:rPr>
              <a:t>frames</a:t>
            </a:r>
            <a:endParaRPr lang="en-GB" sz="3800" b="1" dirty="0">
              <a:solidFill>
                <a:schemeClr val="bg1"/>
              </a:solidFill>
            </a:endParaRPr>
          </a:p>
          <a:p>
            <a:r>
              <a:rPr lang="en-GB" sz="3800" dirty="0"/>
              <a:t>It </a:t>
            </a:r>
            <a:r>
              <a:rPr lang="en-GB" sz="3800" b="1" dirty="0">
                <a:solidFill>
                  <a:schemeClr val="bg1"/>
                </a:solidFill>
              </a:rPr>
              <a:t>detects</a:t>
            </a:r>
            <a:r>
              <a:rPr lang="en-GB" sz="3800" dirty="0"/>
              <a:t> and possibly </a:t>
            </a:r>
            <a:r>
              <a:rPr lang="en-GB" sz="3800" b="1" dirty="0">
                <a:solidFill>
                  <a:schemeClr val="bg1"/>
                </a:solidFill>
              </a:rPr>
              <a:t>corrects</a:t>
            </a:r>
            <a:r>
              <a:rPr lang="en-GB" sz="3800" dirty="0"/>
              <a:t> errors that may occur in the </a:t>
            </a:r>
            <a:r>
              <a:rPr lang="en-GB" sz="38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800" dirty="0"/>
              <a:t>Divides into two sublayers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–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pPr marL="360363" lvl="1">
              <a:buClr>
                <a:schemeClr val="tx1"/>
              </a:buClr>
            </a:pPr>
            <a:r>
              <a:rPr lang="en-GB" sz="3800" dirty="0"/>
              <a:t>Example protocols – </a:t>
            </a:r>
            <a:r>
              <a:rPr lang="en-GB" sz="3800" b="1" dirty="0">
                <a:solidFill>
                  <a:schemeClr val="bg1"/>
                </a:solidFill>
              </a:rPr>
              <a:t>ATM</a:t>
            </a:r>
            <a:r>
              <a:rPr lang="en-GB" sz="3800" dirty="0"/>
              <a:t>, </a:t>
            </a:r>
            <a:r>
              <a:rPr lang="en-GB" sz="3800" b="1" dirty="0">
                <a:solidFill>
                  <a:schemeClr val="bg1"/>
                </a:solidFill>
              </a:rPr>
              <a:t>Ethernet</a:t>
            </a:r>
            <a:r>
              <a:rPr lang="en-GB" sz="3800" dirty="0"/>
              <a:t>, </a:t>
            </a:r>
            <a:r>
              <a:rPr lang="en-GB" sz="38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CBBD-0416-4CAC-B9E3-F9E2A789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972711"/>
            <a:ext cx="4442799" cy="4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/>
              <a:t>It is responsible for the physical connection between two or </a:t>
            </a:r>
            <a:br>
              <a:rPr lang="bg-BG" sz="3500" dirty="0"/>
            </a:br>
            <a:r>
              <a:rPr lang="en-US" sz="3500" dirty="0"/>
              <a:t>more parties</a:t>
            </a:r>
          </a:p>
          <a:p>
            <a:r>
              <a:rPr lang="en-GB" sz="3500" dirty="0"/>
              <a:t>Converts the </a:t>
            </a:r>
            <a:r>
              <a:rPr lang="en-GB" sz="3500" b="1" dirty="0">
                <a:solidFill>
                  <a:schemeClr val="bg1"/>
                </a:solidFill>
              </a:rPr>
              <a:t>binary</a:t>
            </a:r>
            <a:r>
              <a:rPr lang="en-GB" sz="3500" dirty="0"/>
              <a:t> from the upper layers into </a:t>
            </a:r>
            <a:r>
              <a:rPr lang="en-GB" sz="3500" b="1" dirty="0">
                <a:solidFill>
                  <a:schemeClr val="bg1"/>
                </a:solidFill>
              </a:rPr>
              <a:t>signals</a:t>
            </a:r>
            <a:r>
              <a:rPr lang="en-GB" sz="3500" dirty="0"/>
              <a:t>, </a:t>
            </a:r>
            <a:r>
              <a:rPr lang="en-GB" sz="3500" b="1" dirty="0">
                <a:solidFill>
                  <a:schemeClr val="bg1"/>
                </a:solidFill>
              </a:rPr>
              <a:t>transmits</a:t>
            </a:r>
            <a:r>
              <a:rPr lang="en-GB" sz="3500" dirty="0"/>
              <a:t> them over local media (electrical, light, or radio signals)</a:t>
            </a:r>
          </a:p>
          <a:p>
            <a:r>
              <a:rPr lang="en-GB" sz="3500" dirty="0"/>
              <a:t>Examples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08" y="5710403"/>
            <a:ext cx="4863181" cy="796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88E2D1-9E8C-4711-82CB-1C711FBD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457875"/>
          </a:xfrm>
        </p:spPr>
        <p:txBody>
          <a:bodyPr>
            <a:normAutofit/>
          </a:bodyPr>
          <a:lstStyle/>
          <a:p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7-layer OSI model </a:t>
            </a:r>
            <a:r>
              <a:rPr lang="en-US" sz="3000" dirty="0"/>
              <a:t>is too complicated, it's designed for </a:t>
            </a:r>
            <a:r>
              <a:rPr lang="en-US" sz="3000" b="1" dirty="0">
                <a:solidFill>
                  <a:schemeClr val="bg1"/>
                </a:solidFill>
              </a:rPr>
              <a:t>network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and communication experts</a:t>
            </a:r>
          </a:p>
          <a:p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software development </a:t>
            </a:r>
            <a:r>
              <a:rPr lang="en-US" sz="3000" dirty="0"/>
              <a:t>a simplified networking models exists, called the "</a:t>
            </a:r>
            <a:r>
              <a:rPr lang="en-US" sz="3000" b="1" dirty="0">
                <a:solidFill>
                  <a:schemeClr val="bg1"/>
                </a:solidFill>
              </a:rPr>
              <a:t>The TCP/IP protocol suite</a:t>
            </a:r>
            <a:r>
              <a:rPr lang="en-US" sz="3000" dirty="0"/>
              <a:t>" with </a:t>
            </a:r>
            <a:r>
              <a:rPr lang="en-US" sz="3000" b="1" dirty="0">
                <a:solidFill>
                  <a:schemeClr val="bg1"/>
                </a:solidFill>
              </a:rPr>
              <a:t>4</a:t>
            </a:r>
            <a:r>
              <a:rPr lang="en-US" sz="3000" dirty="0"/>
              <a:t> layers</a:t>
            </a: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b="1" dirty="0"/>
              <a:t>TCP/IP Protocol </a:t>
            </a:r>
            <a:r>
              <a:rPr lang="en-US" dirty="0"/>
              <a:t>S</a:t>
            </a:r>
            <a:r>
              <a:rPr lang="en-US" b="1" dirty="0"/>
              <a:t>uite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FC641-6D79-48D9-8BD3-C4FABFCC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1723" y="3521272"/>
            <a:ext cx="5432727" cy="311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56DFF8-288F-449B-A5EB-EC64C195789E}"/>
              </a:ext>
            </a:extLst>
          </p:cNvPr>
          <p:cNvSpPr txBox="1">
            <a:spLocks/>
          </p:cNvSpPr>
          <p:nvPr/>
        </p:nvSpPr>
        <p:spPr>
          <a:xfrm>
            <a:off x="183501" y="3456725"/>
            <a:ext cx="6542499" cy="330052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25000" lnSpcReduction="2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</a:pPr>
            <a:r>
              <a:rPr lang="en-US" sz="10800" b="1" dirty="0">
                <a:solidFill>
                  <a:schemeClr val="bg1"/>
                </a:solidFill>
              </a:rPr>
              <a:t>Link </a:t>
            </a:r>
            <a:r>
              <a:rPr lang="en-US" sz="10800" dirty="0"/>
              <a:t>– combines physical media and</a:t>
            </a:r>
            <a:br>
              <a:rPr lang="en-US" sz="10800" dirty="0"/>
            </a:br>
            <a:r>
              <a:rPr lang="en-US" sz="10800" dirty="0"/>
              <a:t> data link protocols</a:t>
            </a:r>
          </a:p>
          <a:p>
            <a:pPr lvl="1">
              <a:buClr>
                <a:schemeClr val="tx1"/>
              </a:buClr>
            </a:pPr>
            <a:r>
              <a:rPr lang="en-US" sz="10800" b="1" dirty="0">
                <a:solidFill>
                  <a:schemeClr val="bg1"/>
                </a:solidFill>
              </a:rPr>
              <a:t>Internet </a:t>
            </a:r>
            <a:r>
              <a:rPr lang="en-US" sz="10800" dirty="0"/>
              <a:t>– transmits packets between</a:t>
            </a:r>
            <a:br>
              <a:rPr lang="en-US" sz="10800" dirty="0"/>
            </a:br>
            <a:r>
              <a:rPr lang="en-US" sz="10800" dirty="0"/>
              <a:t> 2 hosts</a:t>
            </a:r>
          </a:p>
          <a:p>
            <a:pPr lvl="1">
              <a:buClr>
                <a:schemeClr val="tx1"/>
              </a:buClr>
            </a:pPr>
            <a:r>
              <a:rPr lang="en-US" sz="10800" b="1" dirty="0">
                <a:solidFill>
                  <a:schemeClr val="bg1"/>
                </a:solidFill>
              </a:rPr>
              <a:t>Transport </a:t>
            </a:r>
            <a:r>
              <a:rPr lang="en-US" sz="10800" dirty="0"/>
              <a:t>– provides communication</a:t>
            </a:r>
            <a:br>
              <a:rPr lang="en-US" sz="10800" dirty="0"/>
            </a:br>
            <a:r>
              <a:rPr lang="en-US" sz="10800" dirty="0"/>
              <a:t> between 2 endpoints</a:t>
            </a:r>
          </a:p>
          <a:p>
            <a:pPr lvl="1">
              <a:buClr>
                <a:schemeClr val="tx1"/>
              </a:buClr>
            </a:pPr>
            <a:r>
              <a:rPr lang="en-US" sz="10800" b="1" dirty="0">
                <a:solidFill>
                  <a:schemeClr val="bg1"/>
                </a:solidFill>
              </a:rPr>
              <a:t>Application </a:t>
            </a:r>
            <a:r>
              <a:rPr lang="en-US" sz="10800" dirty="0"/>
              <a:t>– defines the way apps</a:t>
            </a:r>
            <a:br>
              <a:rPr lang="en-US" sz="10800" dirty="0"/>
            </a:br>
            <a:r>
              <a:rPr lang="en-US" sz="10800" dirty="0"/>
              <a:t>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6286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1766" y="1269000"/>
            <a:ext cx="10129234" cy="5546589"/>
          </a:xfrm>
        </p:spPr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</a:t>
            </a:r>
            <a:br>
              <a:rPr lang="bg-BG" dirty="0"/>
            </a:br>
            <a:r>
              <a:rPr lang="en-US" dirty="0"/>
              <a:t>transfer data from </a:t>
            </a:r>
            <a:br>
              <a:rPr lang="bg-BG" dirty="0"/>
            </a:br>
            <a:r>
              <a:rPr lang="en-US" dirty="0"/>
              <a:t>one device to another</a:t>
            </a:r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</a:t>
            </a:r>
            <a:br>
              <a:rPr lang="bg-BG" dirty="0"/>
            </a:br>
            <a:r>
              <a:rPr lang="en-US" dirty="0"/>
              <a:t>transfers data packets </a:t>
            </a:r>
            <a:br>
              <a:rPr lang="en-US" dirty="0"/>
            </a:br>
            <a:r>
              <a:rPr lang="en-US" dirty="0"/>
              <a:t>between different computer </a:t>
            </a:r>
            <a:br>
              <a:rPr lang="bg-BG" dirty="0"/>
            </a:br>
            <a:r>
              <a:rPr lang="en-US" dirty="0"/>
              <a:t>networks</a:t>
            </a:r>
            <a:r>
              <a:rPr lang="bg-BG" dirty="0"/>
              <a:t> </a:t>
            </a:r>
            <a:r>
              <a:rPr lang="en-US" dirty="0"/>
              <a:t>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29" y="1584000"/>
            <a:ext cx="3133444" cy="190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235" y="4294489"/>
            <a:ext cx="2755557" cy="202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00" y="2088180"/>
            <a:ext cx="2230890" cy="1613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66" y="4531613"/>
            <a:ext cx="2006937" cy="187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Repeater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Hub</a:t>
            </a:r>
            <a:r>
              <a:rPr lang="en-US" dirty="0"/>
              <a:t>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Switch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 resolve the destination device and forwards the data to the </a:t>
            </a:r>
            <a:br>
              <a:rPr lang="en-US" dirty="0"/>
            </a:br>
            <a:r>
              <a:rPr lang="en-US" dirty="0"/>
              <a:t> 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Internet?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4325" y="1257411"/>
            <a:ext cx="10321675" cy="5546589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Vast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network</a:t>
            </a:r>
            <a:r>
              <a:rPr lang="en-US" dirty="0"/>
              <a:t> that connects </a:t>
            </a:r>
            <a:r>
              <a:rPr lang="en-US" sz="3400" dirty="0"/>
              <a:t>billions of devices together all over the globe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Through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cell 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phone network</a:t>
            </a:r>
          </a:p>
          <a:p>
            <a:pPr marL="360363" lvl="1">
              <a:lnSpc>
                <a:spcPct val="100000"/>
              </a:lnSpc>
              <a:buClr>
                <a:schemeClr val="tx1"/>
              </a:buClr>
            </a:pPr>
            <a:r>
              <a:rPr lang="en-US" sz="3398" dirty="0"/>
              <a:t>We get indirectly </a:t>
            </a:r>
            <a:r>
              <a:rPr lang="en-US" sz="3398" b="1" dirty="0">
                <a:solidFill>
                  <a:schemeClr val="bg1"/>
                </a:solidFill>
              </a:rPr>
              <a:t>connected </a:t>
            </a:r>
            <a:r>
              <a:rPr lang="en-US" sz="3398" dirty="0"/>
              <a:t>though</a:t>
            </a:r>
            <a:r>
              <a:rPr lang="en-US" sz="3398" b="1" dirty="0">
                <a:solidFill>
                  <a:schemeClr val="bg1"/>
                </a:solidFill>
              </a:rPr>
              <a:t> ISP</a:t>
            </a:r>
            <a:r>
              <a:rPr lang="en-US" sz="3398" dirty="0"/>
              <a:t>s</a:t>
            </a:r>
            <a:r>
              <a:rPr lang="en-US" sz="3398" b="1" dirty="0">
                <a:solidFill>
                  <a:schemeClr val="bg1"/>
                </a:solidFill>
              </a:rPr>
              <a:t> </a:t>
            </a:r>
            <a:r>
              <a:rPr lang="bg-BG" sz="3398" dirty="0"/>
              <a:t>(</a:t>
            </a:r>
            <a:r>
              <a:rPr lang="en-US" sz="3398" b="1" dirty="0">
                <a:solidFill>
                  <a:schemeClr val="bg1"/>
                </a:solidFill>
              </a:rPr>
              <a:t>I</a:t>
            </a:r>
            <a:r>
              <a:rPr lang="en-US" sz="3398" dirty="0"/>
              <a:t>nternet</a:t>
            </a:r>
            <a:r>
              <a:rPr lang="en-US" sz="3398" b="1" dirty="0"/>
              <a:t> </a:t>
            </a:r>
            <a:r>
              <a:rPr lang="en-US" sz="3398" b="1" dirty="0">
                <a:solidFill>
                  <a:schemeClr val="bg1"/>
                </a:solidFill>
              </a:rPr>
              <a:t>S</a:t>
            </a:r>
            <a:r>
              <a:rPr lang="en-US" sz="3398" dirty="0"/>
              <a:t>ervice</a:t>
            </a:r>
            <a:r>
              <a:rPr lang="en-US" sz="3398" b="1" dirty="0">
                <a:solidFill>
                  <a:schemeClr val="bg1"/>
                </a:solidFill>
              </a:rPr>
              <a:t> P</a:t>
            </a:r>
            <a:r>
              <a:rPr lang="en-US" sz="3398" dirty="0"/>
              <a:t>roviders</a:t>
            </a:r>
            <a:r>
              <a:rPr lang="bg-BG" sz="3398" dirty="0"/>
              <a:t>)</a:t>
            </a:r>
            <a:endParaRPr lang="en-US" sz="3398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28327C2-1C40-4E9D-ADAB-CCC3F7D40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8024679" y="4520476"/>
            <a:ext cx="3795596" cy="213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77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sz="3200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Forwards packets from the source network to the destined </a:t>
            </a:r>
            <a:br>
              <a:rPr lang="en-US" sz="3200" dirty="0"/>
            </a:br>
            <a:r>
              <a:rPr lang="en-US" sz="3200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14616" r="4198" b="15758"/>
          <a:stretch/>
        </p:blipFill>
        <p:spPr>
          <a:xfrm>
            <a:off x="6258290" y="4131221"/>
            <a:ext cx="5844445" cy="26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436" y="1391142"/>
            <a:ext cx="10586564" cy="5412857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"</a:t>
            </a:r>
            <a:r>
              <a:rPr lang="en-GB" b="1" dirty="0">
                <a:solidFill>
                  <a:schemeClr val="bg1"/>
                </a:solidFill>
              </a:rPr>
              <a:t>Internet of Things</a:t>
            </a:r>
            <a:r>
              <a:rPr lang="en-GB" dirty="0"/>
              <a:t>"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47723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Internet</a:t>
            </a:r>
            <a:r>
              <a:rPr lang="en-US" sz="3600" b="1" dirty="0">
                <a:solidFill>
                  <a:schemeClr val="bg2"/>
                </a:solidFill>
              </a:rPr>
              <a:t> and Definitions of Internet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 Sending and Receiving Data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OSI</a:t>
            </a:r>
            <a:r>
              <a:rPr lang="en-US" sz="3600" b="1" dirty="0">
                <a:solidFill>
                  <a:schemeClr val="bg2"/>
                </a:solidFill>
              </a:rPr>
              <a:t> model</a:t>
            </a:r>
          </a:p>
          <a:p>
            <a:pPr lvl="1"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b="1" dirty="0">
                <a:solidFill>
                  <a:schemeClr val="bg2"/>
                </a:solidFill>
              </a:rPr>
              <a:t> Network </a:t>
            </a:r>
            <a:r>
              <a:rPr lang="en-US" sz="3600" b="1" dirty="0">
                <a:solidFill>
                  <a:schemeClr val="bg1"/>
                </a:solidFill>
              </a:rPr>
              <a:t>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b="1" dirty="0">
                <a:solidFill>
                  <a:schemeClr val="bg2"/>
                </a:solidFill>
              </a:rPr>
              <a:t> The Future of the Internet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Begins with the development of electronic computers in the 1950s</a:t>
            </a:r>
          </a:p>
          <a:p>
            <a:r>
              <a:rPr lang="en-US" sz="3200" dirty="0"/>
              <a:t>Packet switching networks were developed in the late 1960</a:t>
            </a:r>
          </a:p>
          <a:p>
            <a:r>
              <a:rPr lang="en-US" sz="3200" dirty="0"/>
              <a:t>The internet protocol was developed in the 1970s</a:t>
            </a:r>
          </a:p>
          <a:p>
            <a:r>
              <a:rPr lang="en-US" sz="3200" dirty="0"/>
              <a:t>In the 1980s at CERN Tim Berners-Lee created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Wide Web</a:t>
            </a:r>
            <a:r>
              <a:rPr lang="en-US" sz="3200" b="1" i="1" dirty="0"/>
              <a:t> </a:t>
            </a:r>
            <a:r>
              <a:rPr lang="en-US" sz="3200" dirty="0"/>
              <a:t>– the first website,</a:t>
            </a:r>
            <a:br>
              <a:rPr lang="en-US" sz="3200" dirty="0"/>
            </a:br>
            <a:r>
              <a:rPr lang="en-US" sz="3200" dirty="0"/>
              <a:t>linking hypertext documents into </a:t>
            </a:r>
            <a:br>
              <a:rPr lang="en-US" sz="3200" dirty="0"/>
            </a:br>
            <a:r>
              <a:rPr lang="en-US" sz="3200" dirty="0"/>
              <a:t>an information system, </a:t>
            </a:r>
            <a:br>
              <a:rPr lang="en-US" sz="3200" dirty="0"/>
            </a:br>
            <a:r>
              <a:rPr lang="en-US" sz="3200" dirty="0"/>
              <a:t>accessible from any node on the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– Overview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D1F3D-8B18-4D5B-93FB-8C8793D4C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45" y="4345361"/>
            <a:ext cx="4738011" cy="216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bg-BG" sz="3200" dirty="0"/>
              <a:t>==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</a:t>
            </a:r>
            <a:r>
              <a:rPr lang="en-US" sz="3200" b="1" dirty="0">
                <a:solidFill>
                  <a:schemeClr val="bg1"/>
                </a:solidFill>
              </a:rPr>
              <a:t>two or more devices </a:t>
            </a:r>
            <a:r>
              <a:rPr lang="en-US" sz="3200" dirty="0"/>
              <a:t>that 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06" y="45090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8" b="97604" l="9585" r="89617">
                        <a14:foregroundMark x1="67732" y1="86262" x2="67732" y2="86262"/>
                        <a14:foregroundMark x1="67252" y1="97604" x2="67252" y2="97604"/>
                        <a14:foregroundMark x1="36581" y1="35304" x2="36581" y2="35304"/>
                        <a14:foregroundMark x1="27157" y1="51597" x2="27157" y2="51597"/>
                        <a14:foregroundMark x1="45527" y1="55591" x2="45527" y2="55591"/>
                        <a14:foregroundMark x1="43610" y1="55591" x2="43610" y2="55591"/>
                        <a14:foregroundMark x1="42492" y1="55112" x2="45048" y2="58147"/>
                        <a14:foregroundMark x1="65974" y1="6230" x2="65974" y2="6230"/>
                        <a14:foregroundMark x1="80351" y1="8466" x2="80351" y2="8466"/>
                        <a14:foregroundMark x1="72684" y1="17093" x2="72684" y2="17093"/>
                        <a14:foregroundMark x1="89617" y1="73482" x2="89617" y2="73482"/>
                        <a14:foregroundMark x1="73003" y1="1438" x2="73003" y2="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0" y="45090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99" y="4262413"/>
            <a:ext cx="3265408" cy="224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9078EE7-CC26-4C88-8A02-9C1BFA04EF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4EC6B0-97E3-4EDA-A022-5CDE7350FF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EDCCFC-D01C-4A4F-8A8F-6DDEB3D58D3E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6073</TotalTime>
  <Words>2831</Words>
  <Application>Microsoft Office PowerPoint</Application>
  <PresentationFormat>Widescreen</PresentationFormat>
  <Paragraphs>404</Paragraphs>
  <Slides>58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Internet Explained</vt:lpstr>
      <vt:lpstr>Have a Question?</vt:lpstr>
      <vt:lpstr>Table of Content</vt:lpstr>
      <vt:lpstr>Introduction to Internet</vt:lpstr>
      <vt:lpstr>What is the Internet?</vt:lpstr>
      <vt:lpstr>History – Overview 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</vt:lpstr>
      <vt:lpstr>Packets</vt:lpstr>
      <vt:lpstr>Traveling of the Packets in the Network</vt:lpstr>
      <vt:lpstr>Internet Protocol</vt:lpstr>
      <vt:lpstr>Internet Protocol</vt:lpstr>
      <vt:lpstr>IP Address</vt:lpstr>
      <vt:lpstr>IPv4</vt:lpstr>
      <vt:lpstr>IP Address Classes</vt:lpstr>
      <vt:lpstr>What Is CIDR (Classless Inter-Domain Routing)</vt:lpstr>
      <vt:lpstr>IPv4 Private Address Space and Filtering</vt:lpstr>
      <vt:lpstr>IPv6</vt:lpstr>
      <vt:lpstr>What is a DNS?</vt:lpstr>
      <vt:lpstr>DNS Example</vt:lpstr>
      <vt:lpstr>Reliability and TCP</vt:lpstr>
      <vt:lpstr>Reliability</vt:lpstr>
      <vt:lpstr>Transmission Control Protocol - TCP</vt:lpstr>
      <vt:lpstr>Transmission Control Protocol - TCP</vt:lpstr>
      <vt:lpstr>User Datagram Protocol</vt:lpstr>
      <vt:lpstr>TCP vs UDP</vt:lpstr>
      <vt:lpstr>QUIC Protocol</vt:lpstr>
      <vt:lpstr>The OSI Model</vt:lpstr>
      <vt:lpstr>What is the OSI Model?</vt:lpstr>
      <vt:lpstr>OSI Layers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</vt:lpstr>
      <vt:lpstr>Physical Layer – 1</vt:lpstr>
      <vt:lpstr>TCP/IP Protocol Suite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Krasimir Tsanev</cp:lastModifiedBy>
  <cp:revision>316</cp:revision>
  <dcterms:created xsi:type="dcterms:W3CDTF">2018-05-23T13:08:44Z</dcterms:created>
  <dcterms:modified xsi:type="dcterms:W3CDTF">2024-09-10T08:42:19Z</dcterms:modified>
  <cp:category>programming;computer programming;software development;web development;html;css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